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Override1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94" d="100"/>
          <a:sy n="94" d="100"/>
        </p:scale>
        <p:origin x="-882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6"/>
          <p:cNvSpPr/>
          <p:nvPr/>
        </p:nvSpPr>
        <p:spPr bwMode="white">
          <a:xfrm>
            <a:off x="0" y="5970588"/>
            <a:ext cx="9144000" cy="887412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9"/>
          <p:cNvSpPr/>
          <p:nvPr/>
        </p:nvSpPr>
        <p:spPr>
          <a:xfrm>
            <a:off x="-9525" y="6053138"/>
            <a:ext cx="2249488" cy="7127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10"/>
          <p:cNvSpPr/>
          <p:nvPr/>
        </p:nvSpPr>
        <p:spPr>
          <a:xfrm>
            <a:off x="2359025" y="6043613"/>
            <a:ext cx="6784975" cy="714375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362200" y="4038600"/>
            <a:ext cx="6477000" cy="1828800"/>
          </a:xfrm>
        </p:spPr>
        <p:txBody>
          <a:bodyPr anchor="b"/>
          <a:lstStyle>
            <a:lvl1pPr>
              <a:defRPr cap="all" baseline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362200" y="6050037"/>
            <a:ext cx="6705600" cy="685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600">
                <a:solidFill>
                  <a:srgbClr val="FFFFFF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7" name="Date Placeholder 27"/>
          <p:cNvSpPr>
            <a:spLocks noGrp="1"/>
          </p:cNvSpPr>
          <p:nvPr>
            <p:ph type="dt" sz="half" idx="10"/>
          </p:nvPr>
        </p:nvSpPr>
        <p:spPr>
          <a:xfrm>
            <a:off x="76200" y="6069013"/>
            <a:ext cx="2057400" cy="685800"/>
          </a:xfrm>
        </p:spPr>
        <p:txBody>
          <a:bodyPr>
            <a:noAutofit/>
          </a:bodyPr>
          <a:lstStyle>
            <a:lvl1pPr algn="ctr">
              <a:defRPr sz="2000" smtClean="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F39E1663-EDEF-4856-8818-D2CDE21B256C}" type="datetimeFigureOut">
              <a:rPr lang="en-US"/>
              <a:pPr>
                <a:defRPr/>
              </a:pPr>
              <a:t>4/21/2012</a:t>
            </a:fld>
            <a:endParaRPr lang="en-US"/>
          </a:p>
        </p:txBody>
      </p:sp>
      <p:sp>
        <p:nvSpPr>
          <p:cNvPr id="10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2085975" y="236538"/>
            <a:ext cx="5867400" cy="365125"/>
          </a:xfrm>
        </p:spPr>
        <p:txBody>
          <a:bodyPr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8001000" y="228600"/>
            <a:ext cx="838200" cy="381000"/>
          </a:xfrm>
        </p:spPr>
        <p:txBody>
          <a:bodyPr/>
          <a:lstStyle>
            <a:lvl1pPr>
              <a:defRPr smtClean="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8103B9BC-DDD3-4514-986D-D6EBDE109DD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990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495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FE09484-1C9E-4BBF-B055-0DE87AA8B66D}" type="datetimeFigureOut">
              <a:rPr lang="en-US"/>
              <a:pPr>
                <a:defRPr/>
              </a:pPr>
              <a:t>4/21/2012</a:t>
            </a:fld>
            <a:endParaRPr lang="en-US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3C5349E-10B7-4427-9592-122BE42150C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6"/>
          <p:cNvSpPr/>
          <p:nvPr/>
        </p:nvSpPr>
        <p:spPr bwMode="white">
          <a:xfrm>
            <a:off x="0" y="1524000"/>
            <a:ext cx="9144000" cy="114300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7"/>
          <p:cNvSpPr/>
          <p:nvPr/>
        </p:nvSpPr>
        <p:spPr>
          <a:xfrm>
            <a:off x="0" y="1600200"/>
            <a:ext cx="1295400" cy="990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8"/>
          <p:cNvSpPr/>
          <p:nvPr/>
        </p:nvSpPr>
        <p:spPr>
          <a:xfrm>
            <a:off x="1371600" y="1600200"/>
            <a:ext cx="7772400" cy="990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743200"/>
            <a:ext cx="7123113" cy="1673225"/>
          </a:xfrm>
        </p:spPr>
        <p:txBody>
          <a:bodyPr/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1600200"/>
            <a:ext cx="7620000" cy="990600"/>
          </a:xfrm>
        </p:spPr>
        <p:txBody>
          <a:bodyPr/>
          <a:lstStyle>
            <a:lvl1pPr algn="l">
              <a:buNone/>
              <a:defRPr sz="4400" b="0" cap="none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7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3879F0-F6C6-4ED3-81D9-F6387C49A2BC}" type="datetimeFigureOut">
              <a:rPr lang="en-US"/>
              <a:pPr>
                <a:defRPr/>
              </a:pPr>
              <a:t>4/21/2012</a:t>
            </a:fld>
            <a:endParaRPr lang="en-US"/>
          </a:p>
        </p:txBody>
      </p:sp>
      <p:sp>
        <p:nvSpPr>
          <p:cNvPr id="8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1752600"/>
            <a:ext cx="1295400" cy="701675"/>
          </a:xfrm>
        </p:spPr>
        <p:txBody>
          <a:bodyPr>
            <a:noAutofit/>
          </a:bodyPr>
          <a:lstStyle>
            <a:lvl1pPr>
              <a:defRPr sz="2400" smtClean="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E0119F5B-E2AE-48B3-8723-C66402050B7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9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609600" y="1589567"/>
            <a:ext cx="3886200" cy="4572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844901" y="1589567"/>
            <a:ext cx="3886200" cy="4572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7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C8C640C2-5C47-4F19-920C-D2C2E509682F}" type="datetimeFigureOut">
              <a:rPr lang="en-US"/>
              <a:pPr>
                <a:defRPr/>
              </a:pPr>
              <a:t>4/21/2012</a:t>
            </a:fld>
            <a:endParaRPr lang="en-US"/>
          </a:p>
        </p:txBody>
      </p:sp>
      <p:sp>
        <p:nvSpPr>
          <p:cNvPr id="6" name="Slide Number Placeholder 9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92455CF4-29D1-482E-A589-DFB1DC11663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Footer Placeholder 11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73050"/>
            <a:ext cx="8153400" cy="86995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609600" y="2438400"/>
            <a:ext cx="3886200" cy="3581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800600" y="2438400"/>
            <a:ext cx="3886200" cy="3581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1"/>
          </p:nvPr>
        </p:nvSpPr>
        <p:spPr>
          <a:xfrm>
            <a:off x="609600" y="1752600"/>
            <a:ext cx="3886200" cy="640080"/>
          </a:xfrm>
          <a:solidFill>
            <a:schemeClr val="accent2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3"/>
          </p:nvPr>
        </p:nvSpPr>
        <p:spPr>
          <a:xfrm>
            <a:off x="4800600" y="1752600"/>
            <a:ext cx="3886200" cy="640080"/>
          </a:xfrm>
          <a:solidFill>
            <a:schemeClr val="accent4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9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B6B345A8-0442-429A-AC2E-F2D5AD37EAF0}" type="datetimeFigureOut">
              <a:rPr lang="en-US"/>
              <a:pPr>
                <a:defRPr/>
              </a:pPr>
              <a:t>4/21/2012</a:t>
            </a:fld>
            <a:endParaRPr lang="en-US"/>
          </a:p>
        </p:txBody>
      </p:sp>
      <p:sp>
        <p:nvSpPr>
          <p:cNvPr id="8" name="Slide Number Placeholder 11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0D15AC90-136E-4F58-B61B-4FD0ACDAA22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9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3E7DCEF-19AB-4927-9CCC-A7CE1F126DB3}" type="datetimeFigureOut">
              <a:rPr lang="en-US"/>
              <a:pPr>
                <a:defRPr/>
              </a:pPr>
              <a:t>4/21/2012</a:t>
            </a:fld>
            <a:endParaRPr lang="en-US"/>
          </a:p>
        </p:txBody>
      </p:sp>
      <p:sp>
        <p:nvSpPr>
          <p:cNvPr id="4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C5A2C6-B786-4DB5-BABD-CBDDE51CA41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BB8C55C-779B-44E5-92DB-20FE2C6F91D5}" type="datetimeFigureOut">
              <a:rPr lang="en-US"/>
              <a:pPr>
                <a:defRPr/>
              </a:pPr>
              <a:t>4/21/2012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0" y="6248400"/>
            <a:ext cx="533400" cy="381000"/>
          </a:xfrm>
        </p:spPr>
        <p:txBody>
          <a:bodyPr/>
          <a:lstStyle>
            <a:lvl1pPr>
              <a:defRPr smtClean="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E44C1B48-C277-4603-BA65-34808642BD0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8077200" cy="869950"/>
          </a:xfrm>
        </p:spPr>
        <p:txBody>
          <a:bodyPr/>
          <a:lstStyle>
            <a:lvl1pPr algn="l">
              <a:buNone/>
              <a:defRPr sz="44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09600" y="1752600"/>
            <a:ext cx="1600200" cy="4343400"/>
          </a:xfrm>
          <a:ln w="50800" cap="sq" cmpd="dbl" algn="ctr">
            <a:solidFill>
              <a:schemeClr val="accent2"/>
            </a:solidFill>
            <a:prstDash val="solid"/>
            <a:miter lim="800000"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37160" tIns="182880" rIns="137160" bIns="91440"/>
          <a:lstStyle>
            <a:lvl1pPr marL="0" indent="0">
              <a:spcAft>
                <a:spcPts val="1000"/>
              </a:spcAft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2362200" y="1752600"/>
            <a:ext cx="6400800" cy="44196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D4ED9B-19E1-484C-8743-20061CE058D0}" type="datetimeFigureOut">
              <a:rPr lang="en-US"/>
              <a:pPr>
                <a:defRPr/>
              </a:pPr>
              <a:t>4/21/2012</a:t>
            </a:fld>
            <a:endParaRPr lang="en-US"/>
          </a:p>
        </p:txBody>
      </p:sp>
      <p:sp>
        <p:nvSpPr>
          <p:cNvPr id="6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5826279-C06F-4F51-B47C-657D9446B43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/>
          <p:cNvSpPr/>
          <p:nvPr/>
        </p:nvSpPr>
        <p:spPr bwMode="white">
          <a:xfrm>
            <a:off x="-9525" y="4572000"/>
            <a:ext cx="9144000" cy="887413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8"/>
          <p:cNvSpPr/>
          <p:nvPr/>
        </p:nvSpPr>
        <p:spPr>
          <a:xfrm>
            <a:off x="-9525" y="4664075"/>
            <a:ext cx="1463675" cy="712788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Rectangle 9"/>
          <p:cNvSpPr/>
          <p:nvPr/>
        </p:nvSpPr>
        <p:spPr>
          <a:xfrm>
            <a:off x="1544638" y="4654550"/>
            <a:ext cx="7599362" cy="712788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" name="Rectangle 10"/>
          <p:cNvSpPr/>
          <p:nvPr/>
        </p:nvSpPr>
        <p:spPr bwMode="white">
          <a:xfrm>
            <a:off x="1447800" y="0"/>
            <a:ext cx="100013" cy="6867525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00200" y="5486400"/>
            <a:ext cx="7315200" cy="685800"/>
          </a:xfrm>
        </p:spPr>
        <p:txBody>
          <a:bodyPr/>
          <a:lstStyle>
            <a:lvl1pPr marL="0" indent="0">
              <a:buFontTx/>
              <a:buNone/>
              <a:defRPr sz="17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4648200"/>
            <a:ext cx="7315200" cy="685800"/>
          </a:xfrm>
        </p:spPr>
        <p:txBody>
          <a:bodyPr/>
          <a:lstStyle>
            <a:lvl1pPr algn="l">
              <a:buNone/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60576" y="0"/>
            <a:ext cx="7583424" cy="4568952"/>
          </a:xfrm>
          <a:solidFill>
            <a:schemeClr val="accent1">
              <a:tint val="40000"/>
            </a:schemeClr>
          </a:solidFill>
          <a:ln>
            <a:noFill/>
          </a:ln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9" name="Date Placeholder 11"/>
          <p:cNvSpPr>
            <a:spLocks noGrp="1"/>
          </p:cNvSpPr>
          <p:nvPr>
            <p:ph type="dt" sz="half" idx="10"/>
          </p:nvPr>
        </p:nvSpPr>
        <p:spPr>
          <a:xfrm>
            <a:off x="6248400" y="6248400"/>
            <a:ext cx="2667000" cy="365125"/>
          </a:xfrm>
        </p:spPr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D909CD1A-E351-450E-A3B8-8014005E156C}" type="datetimeFigureOut">
              <a:rPr lang="en-US"/>
              <a:pPr>
                <a:defRPr/>
              </a:pPr>
              <a:t>4/21/2012</a:t>
            </a:fld>
            <a:endParaRPr lang="en-US"/>
          </a:p>
        </p:txBody>
      </p:sp>
      <p:sp>
        <p:nvSpPr>
          <p:cNvPr id="10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4667250"/>
            <a:ext cx="1447800" cy="663575"/>
          </a:xfrm>
        </p:spPr>
        <p:txBody>
          <a:bodyPr rtlCol="0"/>
          <a:lstStyle>
            <a:lvl1pPr>
              <a:defRPr sz="2800" smtClean="0"/>
            </a:lvl1pPr>
          </a:lstStyle>
          <a:p>
            <a:pPr>
              <a:defRPr/>
            </a:pPr>
            <a:fld id="{E82516C3-D2EE-4EAB-B734-05630BBC852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11" name="Footer Placeholder 13"/>
          <p:cNvSpPr>
            <a:spLocks noGrp="1"/>
          </p:cNvSpPr>
          <p:nvPr>
            <p:ph type="ftr" sz="quarter" idx="12"/>
          </p:nvPr>
        </p:nvSpPr>
        <p:spPr>
          <a:xfrm>
            <a:off x="1600200" y="6248400"/>
            <a:ext cx="4572000" cy="365125"/>
          </a:xfrm>
        </p:spPr>
        <p:txBody>
          <a:bodyPr rtlCol="0"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A40FED5-AB32-4FEE-89A5-E1B7C7AE5B03}" type="datetimeFigureOut">
              <a:rPr lang="en-US"/>
              <a:pPr>
                <a:defRPr/>
              </a:pPr>
              <a:t>4/21/2012</a:t>
            </a:fld>
            <a:endParaRPr lang="en-US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FB8115A-F043-4BB6-BBC7-69D30927005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6"/>
          <p:cNvSpPr/>
          <p:nvPr/>
        </p:nvSpPr>
        <p:spPr bwMode="white">
          <a:xfrm>
            <a:off x="6096000" y="0"/>
            <a:ext cx="320675" cy="6858000"/>
          </a:xfrm>
          <a:prstGeom prst="rect">
            <a:avLst/>
          </a:prstGeom>
          <a:solidFill>
            <a:srgbClr val="FFFFFF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7"/>
          <p:cNvSpPr/>
          <p:nvPr/>
        </p:nvSpPr>
        <p:spPr>
          <a:xfrm>
            <a:off x="6142038" y="609600"/>
            <a:ext cx="228600" cy="6248400"/>
          </a:xfrm>
          <a:prstGeom prst="rect">
            <a:avLst/>
          </a:prstGeom>
          <a:solidFill>
            <a:schemeClr val="accent1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8"/>
          <p:cNvSpPr/>
          <p:nvPr/>
        </p:nvSpPr>
        <p:spPr>
          <a:xfrm>
            <a:off x="6142038" y="0"/>
            <a:ext cx="228600" cy="533400"/>
          </a:xfrm>
          <a:prstGeom prst="rect">
            <a:avLst/>
          </a:prstGeom>
          <a:solidFill>
            <a:schemeClr val="accent2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609600"/>
            <a:ext cx="2057400" cy="551656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5562600" cy="551656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>
          <a:xfrm>
            <a:off x="6553200" y="6248400"/>
            <a:ext cx="22098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994E523-D5E1-4893-8FBC-1B156C52C892}" type="datetimeFigureOut">
              <a:rPr lang="en-US"/>
              <a:pPr>
                <a:defRPr/>
              </a:pPr>
              <a:t>4/21/2012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0" y="6248400"/>
            <a:ext cx="5573713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>
          <a:xfrm rot="5400000">
            <a:off x="5989638" y="144462"/>
            <a:ext cx="533400" cy="24447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1DF0E4D-19D6-4C99-B4E8-21B020BCACC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6096000" y="6248400"/>
            <a:ext cx="26670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42E5011-CAF2-4BF3-BED8-CC9815A915D9}" type="datetimeFigureOut">
              <a:rPr lang="en-US"/>
              <a:pPr>
                <a:defRPr/>
              </a:pPr>
              <a:t>4/21/2012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609600" y="6248400"/>
            <a:ext cx="5421313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0" y="1271588"/>
            <a:ext cx="533400" cy="24447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113236A-AFA7-45F8-A8CE-5B326AB4683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21"/>
          <p:cNvSpPr>
            <a:spLocks noGrp="1"/>
          </p:cNvSpPr>
          <p:nvPr>
            <p:ph type="title"/>
          </p:nvPr>
        </p:nvSpPr>
        <p:spPr bwMode="auto">
          <a:xfrm>
            <a:off x="609600" y="228600"/>
            <a:ext cx="81534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Text Placeholder 12"/>
          <p:cNvSpPr>
            <a:spLocks noGrp="1"/>
          </p:cNvSpPr>
          <p:nvPr>
            <p:ph type="body" idx="1"/>
          </p:nvPr>
        </p:nvSpPr>
        <p:spPr bwMode="auto">
          <a:xfrm>
            <a:off x="612775" y="1600200"/>
            <a:ext cx="8153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096000" y="6248400"/>
            <a:ext cx="2667000" cy="365125"/>
          </a:xfrm>
          <a:prstGeom prst="rect">
            <a:avLst/>
          </a:prstGeom>
        </p:spPr>
        <p:txBody>
          <a:bodyPr vert="horz" anchor="ctr" anchorCtr="0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400" smtClean="0">
                <a:solidFill>
                  <a:schemeClr val="tx2"/>
                </a:solidFill>
                <a:latin typeface="+mn-lt"/>
              </a:defRPr>
            </a:lvl1pPr>
          </a:lstStyle>
          <a:p>
            <a:pPr>
              <a:defRPr/>
            </a:pPr>
            <a:fld id="{38DA8543-FC8E-4D22-9370-50C73F056838}" type="datetimeFigureOut">
              <a:rPr lang="en-US"/>
              <a:pPr>
                <a:defRPr/>
              </a:pPr>
              <a:t>4/21/2012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609600" y="6248400"/>
            <a:ext cx="5421313" cy="365125"/>
          </a:xfrm>
          <a:prstGeom prst="rect">
            <a:avLst/>
          </a:prstGeom>
        </p:spPr>
        <p:txBody>
          <a:bodyPr vert="horz" anchor="ctr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400">
                <a:solidFill>
                  <a:schemeClr val="tx2"/>
                </a:solidFill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/>
          <p:nvPr/>
        </p:nvSpPr>
        <p:spPr bwMode="white">
          <a:xfrm>
            <a:off x="0" y="1235075"/>
            <a:ext cx="9144000" cy="31908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1279525"/>
            <a:ext cx="533400" cy="228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590550" y="1279525"/>
            <a:ext cx="8553450" cy="228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0" y="1271588"/>
            <a:ext cx="533400" cy="244475"/>
          </a:xfrm>
          <a:prstGeom prst="rect">
            <a:avLst/>
          </a:prstGeom>
        </p:spPr>
        <p:txBody>
          <a:bodyPr vert="horz" anchor="ctr" anchorCtr="0">
            <a:normAutofit/>
          </a:bodyPr>
          <a:lstStyle>
            <a:lvl1pPr algn="ct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400" b="1" smtClean="0">
                <a:solidFill>
                  <a:srgbClr val="FFFFFF"/>
                </a:solidFill>
                <a:latin typeface="+mn-lt"/>
              </a:defRPr>
            </a:lvl1pPr>
          </a:lstStyle>
          <a:p>
            <a:pPr>
              <a:defRPr/>
            </a:pPr>
            <a:fld id="{AA97D92F-28BD-469E-8731-5A2247EFEF4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1" r:id="rId2"/>
    <p:sldLayoutId id="2147483674" r:id="rId3"/>
    <p:sldLayoutId id="2147483675" r:id="rId4"/>
    <p:sldLayoutId id="2147483676" r:id="rId5"/>
    <p:sldLayoutId id="2147483670" r:id="rId6"/>
    <p:sldLayoutId id="2147483677" r:id="rId7"/>
    <p:sldLayoutId id="2147483669" r:id="rId8"/>
    <p:sldLayoutId id="2147483678" r:id="rId9"/>
    <p:sldLayoutId id="2147483668" r:id="rId10"/>
    <p:sldLayoutId id="2147483679" r:id="rId11"/>
    <p:sldLayoutId id="2147483672" r:id="rId12"/>
  </p:sldLayoutIdLst>
  <p:txStyles>
    <p:titleStyle>
      <a:lvl1pPr algn="l" rtl="0" fontAlgn="base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w Cen MT" pitchFamily="34" charset="0"/>
        </a:defRPr>
      </a:lvl2pPr>
      <a:lvl3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w Cen MT" pitchFamily="34" charset="0"/>
        </a:defRPr>
      </a:lvl3pPr>
      <a:lvl4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w Cen MT" pitchFamily="34" charset="0"/>
        </a:defRPr>
      </a:lvl4pPr>
      <a:lvl5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w Cen MT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w Cen MT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w Cen MT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w Cen MT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w Cen MT" pitchFamily="34" charset="0"/>
        </a:defRPr>
      </a:lvl9pPr>
    </p:titleStyle>
    <p:bodyStyle>
      <a:lvl1pPr marL="319088" indent="-319088" algn="l" rtl="0" fontAlgn="base">
        <a:spcBef>
          <a:spcPts val="7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"/>
        <a:defRPr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73050" algn="l" rtl="0" fontAlgn="base">
        <a:spcBef>
          <a:spcPts val="550"/>
        </a:spcBef>
        <a:spcAft>
          <a:spcPct val="0"/>
        </a:spcAft>
        <a:buClr>
          <a:schemeClr val="accent1"/>
        </a:buClr>
        <a:buSzPct val="70000"/>
        <a:buFont typeface="Wingdings 2" pitchFamily="18" charset="2"/>
        <a:buChar char=""/>
        <a:defRPr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rtl="0" fontAlgn="base">
        <a:spcBef>
          <a:spcPts val="500"/>
        </a:spcBef>
        <a:spcAft>
          <a:spcPct val="0"/>
        </a:spcAft>
        <a:buClr>
          <a:schemeClr val="accent2"/>
        </a:buClr>
        <a:buSzPct val="75000"/>
        <a:buFont typeface="Wingdings" pitchFamily="2" charset="2"/>
        <a:buChar char=""/>
        <a:defRPr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28600" algn="l" rtl="0" fontAlgn="base">
        <a:spcBef>
          <a:spcPts val="400"/>
        </a:spcBef>
        <a:spcAft>
          <a:spcPct val="0"/>
        </a:spcAft>
        <a:buClr>
          <a:srgbClr val="9BBB59"/>
        </a:buClr>
        <a:buSzPct val="75000"/>
        <a:buFont typeface="Wingdings" pitchFamily="2" charset="2"/>
        <a:buChar char="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-228600" algn="l" rtl="0" fontAlgn="base">
        <a:spcBef>
          <a:spcPts val="400"/>
        </a:spcBef>
        <a:spcAft>
          <a:spcPct val="0"/>
        </a:spcAft>
        <a:buClr>
          <a:srgbClr val="8064A2"/>
        </a:buClr>
        <a:buSzPct val="65000"/>
        <a:buFont typeface="Wingdings" pitchFamily="2" charset="2"/>
        <a:buChar char="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103120" indent="-228600" algn="l" rtl="0" eaLnBrk="1" latinLnBrk="0" hangingPunct="1">
        <a:spcBef>
          <a:spcPct val="20000"/>
        </a:spcBef>
        <a:buClr>
          <a:schemeClr val="accent1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51760" indent="-228600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26080" indent="-228600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4.emf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8600" y="5181600"/>
            <a:ext cx="7239000" cy="838200"/>
          </a:xfrm>
        </p:spPr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                                      </a:t>
            </a:r>
            <a:r>
              <a:rPr lang="en-US" dirty="0" smtClean="0">
                <a:solidFill>
                  <a:schemeClr val="tx1"/>
                </a:solidFill>
              </a:rPr>
              <a:t>Transitional Care Nursing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sz="2700" dirty="0" smtClean="0">
                <a:solidFill>
                  <a:schemeClr val="tx1"/>
                </a:solidFill>
              </a:rPr>
              <a:t>Jason </a:t>
            </a:r>
            <a:r>
              <a:rPr lang="en-US" sz="2700" dirty="0" err="1" smtClean="0">
                <a:solidFill>
                  <a:schemeClr val="tx1"/>
                </a:solidFill>
              </a:rPr>
              <a:t>Marchi</a:t>
            </a:r>
            <a:r>
              <a:rPr lang="en-US" sz="2700" dirty="0" smtClean="0">
                <a:solidFill>
                  <a:schemeClr val="tx1"/>
                </a:solidFill>
              </a:rPr>
              <a:t>,  RN, BSN</a:t>
            </a:r>
            <a:r>
              <a:rPr lang="en-US" dirty="0" smtClean="0">
                <a:solidFill>
                  <a:schemeClr val="tx1"/>
                </a:solidFill>
              </a:rPr>
              <a:t/>
            </a:r>
            <a:br>
              <a:rPr lang="en-US" dirty="0" smtClean="0">
                <a:solidFill>
                  <a:schemeClr val="tx1"/>
                </a:solidFill>
              </a:rPr>
            </a:br>
            <a:r>
              <a:rPr lang="en-US" sz="2700" dirty="0" smtClean="0">
                <a:solidFill>
                  <a:schemeClr val="tx1"/>
                </a:solidFill>
              </a:rPr>
              <a:t>Carolyn </a:t>
            </a:r>
            <a:r>
              <a:rPr lang="en-US" sz="2700" dirty="0" err="1" smtClean="0">
                <a:solidFill>
                  <a:schemeClr val="tx1"/>
                </a:solidFill>
              </a:rPr>
              <a:t>Fenn</a:t>
            </a:r>
            <a:r>
              <a:rPr lang="en-US" sz="2700" dirty="0" smtClean="0">
                <a:solidFill>
                  <a:schemeClr val="tx1"/>
                </a:solidFill>
              </a:rPr>
              <a:t>, MS, LSW</a:t>
            </a:r>
            <a:endParaRPr lang="en-US" sz="2700" dirty="0">
              <a:solidFill>
                <a:schemeClr val="tx1"/>
              </a:solidFill>
            </a:endParaRPr>
          </a:p>
        </p:txBody>
      </p:sp>
      <p:sp>
        <p:nvSpPr>
          <p:cNvPr id="13314" name="Subtitle 2"/>
          <p:cNvSpPr>
            <a:spLocks noGrp="1"/>
          </p:cNvSpPr>
          <p:nvPr>
            <p:ph type="subTitle" idx="1"/>
          </p:nvPr>
        </p:nvSpPr>
        <p:spPr>
          <a:xfrm>
            <a:off x="0" y="6019800"/>
            <a:ext cx="2362200" cy="685800"/>
          </a:xfrm>
        </p:spPr>
        <p:txBody>
          <a:bodyPr/>
          <a:lstStyle/>
          <a:p>
            <a:r>
              <a:rPr lang="en-US" dirty="0" smtClean="0"/>
              <a:t>April 23, </a:t>
            </a:r>
            <a:r>
              <a:rPr lang="en-US" sz="2400" dirty="0" smtClean="0"/>
              <a:t>2012</a:t>
            </a:r>
          </a:p>
        </p:txBody>
      </p:sp>
      <p:sp>
        <p:nvSpPr>
          <p:cNvPr id="13315" name="Rectangle 3"/>
          <p:cNvSpPr>
            <a:spLocks noChangeArrowheads="1"/>
          </p:cNvSpPr>
          <p:nvPr/>
        </p:nvSpPr>
        <p:spPr bwMode="auto">
          <a:xfrm>
            <a:off x="2590800" y="6096000"/>
            <a:ext cx="63246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400" dirty="0" err="1">
                <a:latin typeface="Tw Cen MT" pitchFamily="34" charset="0"/>
              </a:rPr>
              <a:t>Maristhill</a:t>
            </a:r>
            <a:r>
              <a:rPr lang="en-US" sz="2400" dirty="0">
                <a:latin typeface="Tw Cen MT" pitchFamily="34" charset="0"/>
              </a:rPr>
              <a:t> Nursing &amp; Rehabilitation Center</a:t>
            </a:r>
          </a:p>
        </p:txBody>
      </p:sp>
      <p:pic>
        <p:nvPicPr>
          <p:cNvPr id="13316" name="Picture 4" descr="nursing-world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14500" y="1762125"/>
            <a:ext cx="5715000" cy="3333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1"/>
          <p:cNvSpPr>
            <a:spLocks noGrp="1"/>
          </p:cNvSpPr>
          <p:nvPr>
            <p:ph type="title"/>
          </p:nvPr>
        </p:nvSpPr>
        <p:spPr>
          <a:xfrm>
            <a:off x="612775" y="228600"/>
            <a:ext cx="8153400" cy="990600"/>
          </a:xfrm>
        </p:spPr>
        <p:txBody>
          <a:bodyPr/>
          <a:lstStyle/>
          <a:p>
            <a:r>
              <a:rPr lang="en-US" smtClean="0"/>
              <a:t>Role of Transitional Care Nurse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775" y="1600200"/>
            <a:ext cx="8153400" cy="4495800"/>
          </a:xfrm>
        </p:spPr>
        <p:txBody>
          <a:bodyPr>
            <a:normAutofit fontScale="77500" lnSpcReduction="20000"/>
          </a:bodyPr>
          <a:lstStyle/>
          <a:p>
            <a:pPr marL="320040" indent="-320040" fontAlgn="auto">
              <a:spcAft>
                <a:spcPts val="0"/>
              </a:spcAft>
              <a:buSzPct val="64000"/>
              <a:buFont typeface="Wingdings" pitchFamily="2" charset="2"/>
              <a:buChar char="§"/>
              <a:defRPr/>
            </a:pPr>
            <a:endParaRPr lang="en-US" dirty="0" smtClean="0"/>
          </a:p>
          <a:p>
            <a:pPr marL="320040" indent="-320040" fontAlgn="auto">
              <a:spcAft>
                <a:spcPts val="0"/>
              </a:spcAft>
              <a:buSzPct val="64000"/>
              <a:buFont typeface="Wingdings" pitchFamily="2" charset="2"/>
              <a:buChar char="§"/>
              <a:defRPr/>
            </a:pPr>
            <a:r>
              <a:rPr lang="en-US" dirty="0" smtClean="0"/>
              <a:t>Liaison between referring hospitals</a:t>
            </a:r>
          </a:p>
          <a:p>
            <a:pPr marL="320040" indent="-320040" fontAlgn="auto">
              <a:spcAft>
                <a:spcPts val="0"/>
              </a:spcAft>
              <a:buSzPct val="64000"/>
              <a:buFont typeface="Wingdings" pitchFamily="2" charset="2"/>
              <a:buChar char="§"/>
              <a:defRPr/>
            </a:pPr>
            <a:endParaRPr lang="en-US" dirty="0" smtClean="0"/>
          </a:p>
          <a:p>
            <a:pPr marL="320040" indent="-320040" fontAlgn="auto">
              <a:spcAft>
                <a:spcPts val="0"/>
              </a:spcAft>
              <a:buSzPct val="64000"/>
              <a:buFont typeface="Wingdings" pitchFamily="2" charset="2"/>
              <a:buChar char="§"/>
              <a:defRPr/>
            </a:pPr>
            <a:r>
              <a:rPr lang="en-US" dirty="0" smtClean="0"/>
              <a:t>Interdisciplinary Coordinator</a:t>
            </a:r>
          </a:p>
          <a:p>
            <a:pPr marL="320040" indent="-320040" fontAlgn="auto">
              <a:spcAft>
                <a:spcPts val="0"/>
              </a:spcAft>
              <a:buSzPct val="64000"/>
              <a:buFont typeface="Wingdings" pitchFamily="2" charset="2"/>
              <a:buChar char="§"/>
              <a:defRPr/>
            </a:pPr>
            <a:endParaRPr lang="en-US" dirty="0" smtClean="0"/>
          </a:p>
          <a:p>
            <a:pPr marL="320040" indent="-320040" fontAlgn="auto">
              <a:spcAft>
                <a:spcPts val="0"/>
              </a:spcAft>
              <a:buSzPct val="64000"/>
              <a:buFont typeface="Wingdings" pitchFamily="2" charset="2"/>
              <a:buChar char="§"/>
              <a:defRPr/>
            </a:pPr>
            <a:r>
              <a:rPr lang="en-US" dirty="0" smtClean="0"/>
              <a:t> Case manager and patient/family advocate</a:t>
            </a:r>
          </a:p>
          <a:p>
            <a:pPr marL="320040" indent="-320040" fontAlgn="auto">
              <a:spcAft>
                <a:spcPts val="0"/>
              </a:spcAft>
              <a:buSzPct val="64000"/>
              <a:buFont typeface="Wingdings"/>
              <a:buNone/>
              <a:defRPr/>
            </a:pPr>
            <a:endParaRPr lang="en-US" dirty="0" smtClean="0"/>
          </a:p>
          <a:p>
            <a:pPr marL="320040" indent="-320040" fontAlgn="auto">
              <a:spcAft>
                <a:spcPts val="0"/>
              </a:spcAft>
              <a:buSzPct val="64000"/>
              <a:buFont typeface="Wingdings" pitchFamily="2" charset="2"/>
              <a:buChar char="§"/>
              <a:defRPr/>
            </a:pPr>
            <a:r>
              <a:rPr lang="en-US" dirty="0" smtClean="0"/>
              <a:t>Patient/family educator </a:t>
            </a:r>
          </a:p>
          <a:p>
            <a:pPr marL="320040" indent="-320040" fontAlgn="auto">
              <a:spcAft>
                <a:spcPts val="0"/>
              </a:spcAft>
              <a:buSzPct val="64000"/>
              <a:buFont typeface="Wingdings" pitchFamily="2" charset="2"/>
              <a:buChar char="§"/>
              <a:defRPr/>
            </a:pPr>
            <a:endParaRPr lang="en-US" dirty="0" smtClean="0"/>
          </a:p>
          <a:p>
            <a:pPr marL="320040" indent="-320040" fontAlgn="auto">
              <a:spcAft>
                <a:spcPts val="0"/>
              </a:spcAft>
              <a:buSzPct val="64000"/>
              <a:buFont typeface="Wingdings" pitchFamily="2" charset="2"/>
              <a:buChar char="§"/>
              <a:defRPr/>
            </a:pPr>
            <a:r>
              <a:rPr lang="en-US" dirty="0" smtClean="0"/>
              <a:t>Quality improvement initiator</a:t>
            </a:r>
          </a:p>
          <a:p>
            <a:pPr marL="320040" indent="-320040" fontAlgn="auto">
              <a:spcAft>
                <a:spcPts val="0"/>
              </a:spcAft>
              <a:buSzPct val="64000"/>
              <a:buFont typeface="Wingdings" pitchFamily="2" charset="2"/>
              <a:buChar char="§"/>
              <a:defRPr/>
            </a:pPr>
            <a:endParaRPr lang="en-US" dirty="0" smtClean="0"/>
          </a:p>
          <a:p>
            <a:pPr marL="320040" indent="-320040" fontAlgn="auto">
              <a:spcAft>
                <a:spcPts val="0"/>
              </a:spcAft>
              <a:buSzPct val="64000"/>
              <a:buFont typeface="Wingdings" pitchFamily="2" charset="2"/>
              <a:buChar char="§"/>
              <a:defRPr/>
            </a:pPr>
            <a:r>
              <a:rPr lang="en-US" dirty="0" smtClean="0"/>
              <a:t>Contact for community clinicians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le 1"/>
          <p:cNvSpPr>
            <a:spLocks noGrp="1"/>
          </p:cNvSpPr>
          <p:nvPr>
            <p:ph type="title"/>
          </p:nvPr>
        </p:nvSpPr>
        <p:spPr>
          <a:xfrm>
            <a:off x="612775" y="228600"/>
            <a:ext cx="8153400" cy="990600"/>
          </a:xfrm>
        </p:spPr>
        <p:txBody>
          <a:bodyPr/>
          <a:lstStyle/>
          <a:p>
            <a:r>
              <a:rPr lang="en-US" smtClean="0"/>
              <a:t>Coordinating with Hospitals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775" y="1600200"/>
            <a:ext cx="8153400" cy="4495800"/>
          </a:xfrm>
        </p:spPr>
        <p:txBody>
          <a:bodyPr>
            <a:normAutofit fontScale="92500" lnSpcReduction="20000"/>
          </a:bodyPr>
          <a:lstStyle/>
          <a:p>
            <a:pPr marL="320040" indent="-320040" fontAlgn="auto">
              <a:spcAft>
                <a:spcPts val="0"/>
              </a:spcAft>
              <a:buFont typeface="Wingdings"/>
              <a:buNone/>
              <a:defRPr/>
            </a:pPr>
            <a:endParaRPr lang="en-US" dirty="0" smtClean="0"/>
          </a:p>
          <a:p>
            <a:pPr marL="320040" indent="-320040" fontAlgn="auto"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en-US" dirty="0" smtClean="0"/>
              <a:t>Careful review of discharge summaries prior to patient arrival</a:t>
            </a:r>
          </a:p>
          <a:p>
            <a:pPr marL="320040" indent="-320040" fontAlgn="auto">
              <a:spcAft>
                <a:spcPts val="0"/>
              </a:spcAft>
              <a:buFont typeface="Wingdings" pitchFamily="2" charset="2"/>
              <a:buChar char="§"/>
              <a:defRPr/>
            </a:pPr>
            <a:endParaRPr lang="en-US" dirty="0" smtClean="0"/>
          </a:p>
          <a:p>
            <a:pPr marL="320040" indent="-320040" fontAlgn="auto"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en-US" dirty="0" smtClean="0"/>
              <a:t>Follow up with hospital staff for questions/concerns</a:t>
            </a:r>
          </a:p>
          <a:p>
            <a:pPr marL="320040" indent="-320040" fontAlgn="auto">
              <a:spcAft>
                <a:spcPts val="0"/>
              </a:spcAft>
              <a:buFont typeface="Wingdings" pitchFamily="2" charset="2"/>
              <a:buChar char="§"/>
              <a:defRPr/>
            </a:pPr>
            <a:endParaRPr lang="en-US" dirty="0" smtClean="0"/>
          </a:p>
          <a:p>
            <a:pPr marL="320040" indent="-320040" fontAlgn="auto"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en-US" dirty="0" smtClean="0"/>
              <a:t>Frank discussion of hospital clinicians’ concerns or “gut feeling” about a given patient’s needs</a:t>
            </a:r>
          </a:p>
          <a:p>
            <a:pPr marL="320040" indent="-320040" fontAlgn="auto">
              <a:spcAft>
                <a:spcPts val="0"/>
              </a:spcAft>
              <a:buFont typeface="Wingdings" pitchFamily="2" charset="2"/>
              <a:buChar char="§"/>
              <a:defRPr/>
            </a:pPr>
            <a:endParaRPr lang="en-US" dirty="0" smtClean="0"/>
          </a:p>
          <a:p>
            <a:pPr marL="320040" indent="-320040" fontAlgn="auto"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en-US" dirty="0" smtClean="0"/>
              <a:t>Communication is key to effective “warm hand-off”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775" y="228600"/>
            <a:ext cx="8153400" cy="990600"/>
          </a:xfrm>
        </p:spPr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 smtClean="0"/>
              <a:t>Coordinating with Community Clinicians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09600" y="1981200"/>
            <a:ext cx="8153400" cy="4495800"/>
          </a:xfrm>
        </p:spPr>
        <p:txBody>
          <a:bodyPr>
            <a:normAutofit fontScale="92500"/>
          </a:bodyPr>
          <a:lstStyle/>
          <a:p>
            <a:pPr marL="320040" indent="-320040" fontAlgn="auto"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en-US" dirty="0" smtClean="0"/>
              <a:t>Involvement of home services prior to discharge</a:t>
            </a:r>
          </a:p>
          <a:p>
            <a:pPr marL="320040" indent="-320040" fontAlgn="auto">
              <a:spcAft>
                <a:spcPts val="0"/>
              </a:spcAft>
              <a:buFont typeface="Wingdings" pitchFamily="2" charset="2"/>
              <a:buChar char="§"/>
              <a:defRPr/>
            </a:pPr>
            <a:endParaRPr lang="en-US" dirty="0" smtClean="0"/>
          </a:p>
          <a:p>
            <a:pPr marL="320040" indent="-320040" fontAlgn="auto"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en-US" dirty="0" smtClean="0"/>
              <a:t>Collaboration with PCP’s for ease of transition and facilitation of new needs</a:t>
            </a:r>
          </a:p>
          <a:p>
            <a:pPr marL="320040" indent="-320040" fontAlgn="auto">
              <a:spcAft>
                <a:spcPts val="0"/>
              </a:spcAft>
              <a:buFont typeface="Wingdings" pitchFamily="2" charset="2"/>
              <a:buChar char="§"/>
              <a:defRPr/>
            </a:pPr>
            <a:endParaRPr lang="en-US" dirty="0" smtClean="0"/>
          </a:p>
          <a:p>
            <a:pPr marL="320040" indent="-320040" fontAlgn="auto"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en-US" dirty="0" smtClean="0"/>
              <a:t>Continued communication with home services </a:t>
            </a:r>
          </a:p>
          <a:p>
            <a:pPr marL="320040" indent="-320040" fontAlgn="auto">
              <a:spcAft>
                <a:spcPts val="0"/>
              </a:spcAft>
              <a:buFont typeface="Wingdings" pitchFamily="2" charset="2"/>
              <a:buChar char="§"/>
              <a:defRPr/>
            </a:pPr>
            <a:endParaRPr lang="en-US" dirty="0" smtClean="0"/>
          </a:p>
          <a:p>
            <a:pPr marL="320040" indent="-320040" fontAlgn="auto"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en-US" dirty="0" smtClean="0"/>
              <a:t>Follow up within one week with patient/family for needs assessment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le 1"/>
          <p:cNvSpPr>
            <a:spLocks noGrp="1"/>
          </p:cNvSpPr>
          <p:nvPr>
            <p:ph type="title"/>
          </p:nvPr>
        </p:nvSpPr>
        <p:spPr>
          <a:xfrm>
            <a:off x="612775" y="228600"/>
            <a:ext cx="8153400" cy="990600"/>
          </a:xfrm>
        </p:spPr>
        <p:txBody>
          <a:bodyPr/>
          <a:lstStyle/>
          <a:p>
            <a:r>
              <a:rPr lang="en-US" smtClean="0"/>
              <a:t>Managing Recidivism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09600" y="1981200"/>
            <a:ext cx="8153400" cy="4495800"/>
          </a:xfrm>
        </p:spPr>
        <p:txBody>
          <a:bodyPr>
            <a:normAutofit fontScale="92500" lnSpcReduction="20000"/>
          </a:bodyPr>
          <a:lstStyle/>
          <a:p>
            <a:pPr marL="320040" indent="-320040" fontAlgn="auto"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en-US" dirty="0" smtClean="0"/>
              <a:t>Implementation of Interact QI tool</a:t>
            </a:r>
          </a:p>
          <a:p>
            <a:pPr marL="320040" indent="-320040" fontAlgn="auto">
              <a:spcAft>
                <a:spcPts val="0"/>
              </a:spcAft>
              <a:buFont typeface="Wingdings" pitchFamily="2" charset="2"/>
              <a:buChar char="§"/>
              <a:defRPr/>
            </a:pPr>
            <a:endParaRPr lang="en-US" dirty="0" smtClean="0"/>
          </a:p>
          <a:p>
            <a:pPr marL="320040" indent="-320040" fontAlgn="auto"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en-US" dirty="0" smtClean="0"/>
              <a:t>Weekly group meetings with Administrator, DON, and allied disciplines for needs assessment, case studies, and “lessons learned”</a:t>
            </a:r>
          </a:p>
          <a:p>
            <a:pPr marL="320040" indent="-320040" fontAlgn="auto">
              <a:spcAft>
                <a:spcPts val="0"/>
              </a:spcAft>
              <a:buFont typeface="Wingdings" pitchFamily="2" charset="2"/>
              <a:buChar char="§"/>
              <a:defRPr/>
            </a:pPr>
            <a:endParaRPr lang="en-US" dirty="0" smtClean="0"/>
          </a:p>
          <a:p>
            <a:pPr marL="320040" indent="-320040" fontAlgn="auto"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en-US" dirty="0" smtClean="0"/>
              <a:t>Communication with covering physicians as to </a:t>
            </a:r>
            <a:r>
              <a:rPr lang="en-US" dirty="0" err="1" smtClean="0"/>
              <a:t>Maristhill’s</a:t>
            </a:r>
            <a:r>
              <a:rPr lang="en-US" dirty="0" smtClean="0"/>
              <a:t> treatment capabilities</a:t>
            </a:r>
          </a:p>
          <a:p>
            <a:pPr marL="320040" indent="-320040" fontAlgn="auto">
              <a:spcAft>
                <a:spcPts val="0"/>
              </a:spcAft>
              <a:buFont typeface="Wingdings" pitchFamily="2" charset="2"/>
              <a:buChar char="§"/>
              <a:defRPr/>
            </a:pPr>
            <a:endParaRPr lang="en-US" dirty="0" smtClean="0"/>
          </a:p>
          <a:p>
            <a:pPr marL="320040" indent="-320040" fontAlgn="auto"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en-US" dirty="0" smtClean="0"/>
              <a:t>Discussions with patients and families about the principles and benefits of advanced directives</a:t>
            </a:r>
          </a:p>
          <a:p>
            <a:pPr marL="320040" indent="-320040" fontAlgn="auto">
              <a:spcAft>
                <a:spcPts val="0"/>
              </a:spcAft>
              <a:buFont typeface="Wingdings" pitchFamily="2" charset="2"/>
              <a:buChar char="§"/>
              <a:defRPr/>
            </a:pPr>
            <a:endParaRPr lang="en-US" dirty="0" smtClean="0"/>
          </a:p>
          <a:p>
            <a:pPr marL="320040" indent="-320040" fontAlgn="auto">
              <a:spcAft>
                <a:spcPts val="0"/>
              </a:spcAft>
              <a:buFont typeface="Wingdings" pitchFamily="2" charset="2"/>
              <a:buChar char="§"/>
              <a:defRPr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5602" name="Object 2"/>
          <p:cNvGraphicFramePr>
            <a:graphicFrameLocks noChangeAspect="1"/>
          </p:cNvGraphicFramePr>
          <p:nvPr/>
        </p:nvGraphicFramePr>
        <p:xfrm>
          <a:off x="0" y="28575"/>
          <a:ext cx="9144000" cy="6829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607" name="Chart" r:id="rId3" imgW="3838738" imgH="2504933" progId="Excel.Chart.8">
                  <p:embed/>
                </p:oleObj>
              </mc:Choice>
              <mc:Fallback>
                <p:oleObj name="Chart" r:id="rId3" imgW="3838738" imgH="2504933" progId="Excel.Chart.8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28575"/>
                        <a:ext cx="9144000" cy="68294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ext Box 2"/>
          <p:cNvSpPr txBox="1">
            <a:spLocks noChangeArrowheads="1"/>
          </p:cNvSpPr>
          <p:nvPr/>
        </p:nvSpPr>
        <p:spPr bwMode="auto">
          <a:xfrm>
            <a:off x="838200" y="1447800"/>
            <a:ext cx="7315200" cy="518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b="1" dirty="0"/>
              <a:t>BASELINE READMISSION RATE (2010) = 25%</a:t>
            </a:r>
          </a:p>
          <a:p>
            <a:pPr algn="ctr">
              <a:spcBef>
                <a:spcPct val="50000"/>
              </a:spcBef>
              <a:buFontTx/>
              <a:buChar char="•"/>
            </a:pPr>
            <a:r>
              <a:rPr lang="en-US" b="1" dirty="0"/>
              <a:t>Developed and implemented tracking system</a:t>
            </a:r>
          </a:p>
          <a:p>
            <a:pPr algn="ctr">
              <a:spcBef>
                <a:spcPct val="50000"/>
              </a:spcBef>
            </a:pPr>
            <a:endParaRPr lang="en-US" b="1" dirty="0"/>
          </a:p>
          <a:p>
            <a:pPr algn="ctr">
              <a:spcBef>
                <a:spcPct val="50000"/>
              </a:spcBef>
            </a:pPr>
            <a:r>
              <a:rPr lang="en-US" b="1" dirty="0"/>
              <a:t>PHASE II READMISSION RATE (2011) = 19%</a:t>
            </a:r>
          </a:p>
          <a:p>
            <a:pPr algn="ctr">
              <a:spcBef>
                <a:spcPct val="50000"/>
              </a:spcBef>
              <a:buFontTx/>
              <a:buChar char="•"/>
            </a:pPr>
            <a:r>
              <a:rPr lang="en-US" b="1" dirty="0"/>
              <a:t>Education, introductory phases of INTERACT tools</a:t>
            </a:r>
          </a:p>
          <a:p>
            <a:pPr algn="ctr">
              <a:spcBef>
                <a:spcPct val="50000"/>
              </a:spcBef>
              <a:buFontTx/>
              <a:buChar char="•"/>
            </a:pPr>
            <a:r>
              <a:rPr lang="en-US" b="1" dirty="0"/>
              <a:t>Beginning implementation of in-depth QA</a:t>
            </a:r>
          </a:p>
          <a:p>
            <a:pPr algn="ctr">
              <a:spcBef>
                <a:spcPct val="50000"/>
              </a:spcBef>
              <a:buFontTx/>
              <a:buChar char="•"/>
            </a:pPr>
            <a:r>
              <a:rPr lang="en-US" b="1" dirty="0"/>
              <a:t>Hired Care Transitions Nurse, August, 2011</a:t>
            </a:r>
          </a:p>
          <a:p>
            <a:pPr algn="ctr">
              <a:spcBef>
                <a:spcPct val="50000"/>
              </a:spcBef>
              <a:buFontTx/>
              <a:buChar char="•"/>
            </a:pPr>
            <a:endParaRPr lang="en-US" b="1" dirty="0"/>
          </a:p>
          <a:p>
            <a:pPr algn="ctr">
              <a:spcBef>
                <a:spcPct val="50000"/>
              </a:spcBef>
            </a:pPr>
            <a:r>
              <a:rPr lang="en-US" b="1" dirty="0"/>
              <a:t>PHASE III GOAL READMISSION RATE (2012) = 10%</a:t>
            </a:r>
          </a:p>
          <a:p>
            <a:pPr algn="ctr">
              <a:spcBef>
                <a:spcPct val="50000"/>
              </a:spcBef>
              <a:buFontTx/>
              <a:buChar char="•"/>
            </a:pPr>
            <a:r>
              <a:rPr lang="en-US" b="1" dirty="0"/>
              <a:t>Reduce readmissions of long-term residents by 50%</a:t>
            </a:r>
          </a:p>
          <a:p>
            <a:pPr algn="ctr">
              <a:spcBef>
                <a:spcPct val="50000"/>
              </a:spcBef>
              <a:buFontTx/>
              <a:buChar char="•"/>
            </a:pPr>
            <a:r>
              <a:rPr lang="en-US" b="1" dirty="0"/>
              <a:t>Increase use of palliative care/pastoral staff</a:t>
            </a:r>
          </a:p>
          <a:p>
            <a:pPr algn="ctr">
              <a:spcBef>
                <a:spcPct val="50000"/>
              </a:spcBef>
              <a:buFontTx/>
              <a:buChar char="•"/>
            </a:pPr>
            <a:r>
              <a:rPr lang="en-US" b="1" dirty="0"/>
              <a:t>Implement formal protocol for clinical education/advance care planning for all patients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Surprises &amp; opportunities</a:t>
            </a:r>
          </a:p>
        </p:txBody>
      </p:sp>
      <p:sp>
        <p:nvSpPr>
          <p:cNvPr id="27651" name="Text Box 3"/>
          <p:cNvSpPr txBox="1">
            <a:spLocks noChangeArrowheads="1"/>
          </p:cNvSpPr>
          <p:nvPr/>
        </p:nvSpPr>
        <p:spPr bwMode="auto">
          <a:xfrm>
            <a:off x="990600" y="1828800"/>
            <a:ext cx="7315200" cy="2566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buFontTx/>
              <a:buChar char="•"/>
            </a:pPr>
            <a:r>
              <a:rPr lang="en-US"/>
              <a:t> </a:t>
            </a:r>
            <a:r>
              <a:rPr lang="en-US" b="1"/>
              <a:t>Importance of “person-to-person” contact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en-US" b="1"/>
              <a:t>Patient/family lack of knowledge about their medical condition, prognosis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en-US" b="1"/>
              <a:t>Variability in recidivism rates among hospitals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en-US" b="1"/>
              <a:t>Staff “culture change” around treating in place:  the role of confidence, skills, empowerment in successful outcomes</a:t>
            </a:r>
          </a:p>
          <a:p>
            <a:pPr>
              <a:spcBef>
                <a:spcPct val="50000"/>
              </a:spcBef>
              <a:buFontTx/>
              <a:buChar char="•"/>
            </a:pPr>
            <a:endParaRPr lang="en-US" b="1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edia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Median">
      <a:maj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Median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  <a:blipFill>
          <a:blip xmlns:r="http://schemas.openxmlformats.org/officeDocument/2006/relationships" r:embed="rId2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Median</Template>
  <TotalTime>306</TotalTime>
  <Words>297</Words>
  <Application>Microsoft Office PowerPoint</Application>
  <PresentationFormat>On-screen Show (4:3)</PresentationFormat>
  <Paragraphs>58</Paragraphs>
  <Slides>8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0" baseType="lpstr">
      <vt:lpstr>Median</vt:lpstr>
      <vt:lpstr>Chart</vt:lpstr>
      <vt:lpstr>                                       Transitional Care Nursing       Jason Marchi,  RN, BSN Carolyn Fenn, MS, LSW</vt:lpstr>
      <vt:lpstr>Role of Transitional Care Nurse</vt:lpstr>
      <vt:lpstr>Coordinating with Hospitals </vt:lpstr>
      <vt:lpstr>Coordinating with Community Clinicians</vt:lpstr>
      <vt:lpstr>Managing Recidivism </vt:lpstr>
      <vt:lpstr>PowerPoint Presentation</vt:lpstr>
      <vt:lpstr>PowerPoint Presentation</vt:lpstr>
      <vt:lpstr>Surprises &amp; opportunities</vt:lpstr>
    </vt:vector>
  </TitlesOfParts>
  <Company>LENOVO CUSTOMER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Transitional Care Nursing Jason March, RN</dc:title>
  <dc:creator>LENOVO USER</dc:creator>
  <cp:lastModifiedBy>Marisa</cp:lastModifiedBy>
  <cp:revision>28</cp:revision>
  <dcterms:created xsi:type="dcterms:W3CDTF">2012-04-17T14:27:15Z</dcterms:created>
  <dcterms:modified xsi:type="dcterms:W3CDTF">2012-04-21T17:06:10Z</dcterms:modified>
</cp:coreProperties>
</file>